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53" r:id="rId4"/>
  </p:sldMasterIdLst>
  <p:notesMasterIdLst>
    <p:notesMasterId r:id="rId16"/>
  </p:notesMasterIdLst>
  <p:handoutMasterIdLst>
    <p:handoutMasterId r:id="rId17"/>
  </p:handoutMasterIdLst>
  <p:sldIdLst>
    <p:sldId id="256" r:id="rId5"/>
    <p:sldId id="259" r:id="rId6"/>
    <p:sldId id="317" r:id="rId7"/>
    <p:sldId id="310" r:id="rId8"/>
    <p:sldId id="300" r:id="rId9"/>
    <p:sldId id="307" r:id="rId10"/>
    <p:sldId id="299" r:id="rId11"/>
    <p:sldId id="305" r:id="rId12"/>
    <p:sldId id="309" r:id="rId13"/>
    <p:sldId id="316" r:id="rId14"/>
    <p:sldId id="280" r:id="rId15"/>
  </p:sldIdLst>
  <p:sldSz cx="12192000" cy="6858000"/>
  <p:notesSz cx="6858000" cy="9144000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0066"/>
    <a:srgbClr val="F2C020"/>
    <a:srgbClr val="454D55"/>
    <a:srgbClr val="E8611D"/>
    <a:srgbClr val="81BF3B"/>
    <a:srgbClr val="F39D21"/>
    <a:srgbClr val="BAC82F"/>
    <a:srgbClr val="403474"/>
    <a:srgbClr val="571B6D"/>
    <a:srgbClr val="0C6D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16DA210-FB5B-4158-B5E0-FEB733F419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236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4062" y="1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7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bionas1\data\Management\Projecten\2021\Biomeiler\Presentaties%20aan%20derden\Berekening%20N%20tbv%20Natuur%20en%20Milieufederati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[Berekening N tbv Natuur en Milieufederatie.xlsx]CO2!Draaitabel7</c:name>
    <c:fmtId val="8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 err="1">
                <a:latin typeface="+mn-lt"/>
              </a:rPr>
              <a:t>Uitstoot</a:t>
            </a:r>
            <a:r>
              <a:rPr lang="en-US" sz="3200" dirty="0">
                <a:latin typeface="+mn-lt"/>
              </a:rPr>
              <a:t> CO2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diamond"/>
          <c:size val="6"/>
          <c:spPr>
            <a:solidFill>
              <a:schemeClr val="accent1"/>
            </a:solidFill>
            <a:ln w="9525">
              <a:solidFill>
                <a:schemeClr val="accent1"/>
              </a:solidFill>
              <a:round/>
            </a:ln>
            <a:effectLst/>
          </c:spPr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'CO2'!$H$1</c:f>
              <c:strCache>
                <c:ptCount val="1"/>
                <c:pt idx="0">
                  <c:v>Totaal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3F6-4777-A0A3-A66626EB472D}"/>
              </c:ext>
            </c:extLst>
          </c:dPt>
          <c:dLbls>
            <c:delete val="1"/>
          </c:dLbls>
          <c:cat>
            <c:strRef>
              <c:f>'CO2'!$G$2:$G$4</c:f>
              <c:strCache>
                <c:ptCount val="2"/>
                <c:pt idx="0">
                  <c:v>NU</c:v>
                </c:pt>
                <c:pt idx="1">
                  <c:v>TOEKOMST</c:v>
                </c:pt>
              </c:strCache>
            </c:strRef>
          </c:cat>
          <c:val>
            <c:numRef>
              <c:f>'CO2'!$H$2:$H$4</c:f>
              <c:numCache>
                <c:formatCode>General</c:formatCode>
                <c:ptCount val="2"/>
                <c:pt idx="0">
                  <c:v>5.4</c:v>
                </c:pt>
                <c:pt idx="1">
                  <c:v>-0.5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1C-4D18-B672-472B6718F1A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012980136"/>
        <c:axId val="1012980464"/>
      </c:barChart>
      <c:catAx>
        <c:axId val="10129801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12980464"/>
        <c:crosses val="autoZero"/>
        <c:auto val="1"/>
        <c:lblAlgn val="ctr"/>
        <c:lblOffset val="100"/>
        <c:noMultiLvlLbl val="0"/>
      </c:catAx>
      <c:valAx>
        <c:axId val="10129804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12980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[Berekening N tbv Natuur en Milieufederatie.xlsx]Blad2!Draaitabel12</c:name>
    <c:fmtId val="5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sz="3200" dirty="0"/>
              <a:t>Uitstoot stikstof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ivotFmts>
      <c:pivotFmt>
        <c:idx val="0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Blad2!$B$3:$B$4</c:f>
              <c:strCache>
                <c:ptCount val="1"/>
                <c:pt idx="0">
                  <c:v>Varkenshouderij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Blad2!$A$5:$A$7</c:f>
              <c:strCache>
                <c:ptCount val="2"/>
                <c:pt idx="0">
                  <c:v>NU</c:v>
                </c:pt>
                <c:pt idx="1">
                  <c:v>NA REALISATIE BIOMEILER</c:v>
                </c:pt>
              </c:strCache>
            </c:strRef>
          </c:cat>
          <c:val>
            <c:numRef>
              <c:f>Blad2!$B$5:$B$7</c:f>
              <c:numCache>
                <c:formatCode>General</c:formatCode>
                <c:ptCount val="2"/>
                <c:pt idx="0">
                  <c:v>758.01600000000008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FF-49D0-966A-1C724EC30296}"/>
            </c:ext>
          </c:extLst>
        </c:ser>
        <c:ser>
          <c:idx val="1"/>
          <c:order val="1"/>
          <c:tx>
            <c:strRef>
              <c:f>Blad2!$C$3:$C$4</c:f>
              <c:strCache>
                <c:ptCount val="1"/>
                <c:pt idx="0">
                  <c:v>Biomeiler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Blad2!$A$5:$A$7</c:f>
              <c:strCache>
                <c:ptCount val="2"/>
                <c:pt idx="0">
                  <c:v>NU</c:v>
                </c:pt>
                <c:pt idx="1">
                  <c:v>NA REALISATIE BIOMEILER</c:v>
                </c:pt>
              </c:strCache>
            </c:strRef>
          </c:cat>
          <c:val>
            <c:numRef>
              <c:f>Blad2!$C$5:$C$7</c:f>
              <c:numCache>
                <c:formatCode>General</c:formatCode>
                <c:ptCount val="2"/>
                <c:pt idx="1">
                  <c:v>819.96547260273974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FF-49D0-966A-1C724EC30296}"/>
            </c:ext>
          </c:extLst>
        </c:ser>
        <c:ser>
          <c:idx val="2"/>
          <c:order val="2"/>
          <c:tx>
            <c:strRef>
              <c:f>Blad2!$D$3:$D$4</c:f>
              <c:strCache>
                <c:ptCount val="1"/>
                <c:pt idx="0">
                  <c:v>Biomeiler - worst-case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Blad2!$A$5:$A$7</c:f>
              <c:strCache>
                <c:ptCount val="2"/>
                <c:pt idx="0">
                  <c:v>NU</c:v>
                </c:pt>
                <c:pt idx="1">
                  <c:v>NA REALISATIE BIOMEILER</c:v>
                </c:pt>
              </c:strCache>
            </c:strRef>
          </c:cat>
          <c:val>
            <c:numRef>
              <c:f>Blad2!$D$5:$D$7</c:f>
              <c:numCache>
                <c:formatCode>General</c:formatCode>
                <c:ptCount val="2"/>
                <c:pt idx="1">
                  <c:v>561.36097739726017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DFF-49D0-966A-1C724EC30296}"/>
            </c:ext>
          </c:extLst>
        </c:ser>
        <c:ser>
          <c:idx val="3"/>
          <c:order val="3"/>
          <c:tx>
            <c:strRef>
              <c:f>Blad2!$E$3:$E$4</c:f>
              <c:strCache>
                <c:ptCount val="1"/>
                <c:pt idx="0">
                  <c:v>WKK's en Ketels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Blad2!$A$5:$A$7</c:f>
              <c:strCache>
                <c:ptCount val="2"/>
                <c:pt idx="0">
                  <c:v>NU</c:v>
                </c:pt>
                <c:pt idx="1">
                  <c:v>NA REALISATIE BIOMEILER</c:v>
                </c:pt>
              </c:strCache>
            </c:strRef>
          </c:cat>
          <c:val>
            <c:numRef>
              <c:f>Blad2!$E$5:$E$7</c:f>
              <c:numCache>
                <c:formatCode>General</c:formatCode>
                <c:ptCount val="2"/>
                <c:pt idx="0">
                  <c:v>4106.7517200000002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DFF-49D0-966A-1C724EC3029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562843416"/>
        <c:axId val="562839480"/>
      </c:barChart>
      <c:catAx>
        <c:axId val="5628434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62839480"/>
        <c:crosses val="autoZero"/>
        <c:auto val="1"/>
        <c:lblAlgn val="ctr"/>
        <c:lblOffset val="100"/>
        <c:noMultiLvlLbl val="0"/>
      </c:catAx>
      <c:valAx>
        <c:axId val="5628394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62843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0.64845</cdr:x>
      <cdr:y>0.83153</cdr:y>
    </cdr:from>
    <cdr:to>
      <cdr:x>0.82384</cdr:x>
      <cdr:y>0.91532</cdr:y>
    </cdr:to>
    <cdr:sp macro="" textlink="">
      <cdr:nvSpPr>
        <cdr:cNvPr id="2" name="Pijl: omlaag 1">
          <a:extLst xmlns:a="http://schemas.openxmlformats.org/drawingml/2006/main">
            <a:ext uri="{FF2B5EF4-FFF2-40B4-BE49-F238E27FC236}">
              <a16:creationId xmlns:a16="http://schemas.microsoft.com/office/drawing/2014/main" id="{777EA092-B5F0-4628-9B58-41AEA68CB65D}"/>
            </a:ext>
          </a:extLst>
        </cdr:cNvPr>
        <cdr:cNvSpPr/>
      </cdr:nvSpPr>
      <cdr:spPr>
        <a:xfrm xmlns:a="http://schemas.openxmlformats.org/drawingml/2006/main">
          <a:off x="3491762" y="4240023"/>
          <a:ext cx="944454" cy="427227"/>
        </a:xfrm>
        <a:prstGeom xmlns:a="http://schemas.openxmlformats.org/drawingml/2006/main" prst="downArrow">
          <a:avLst/>
        </a:prstGeom>
        <a:solidFill xmlns:a="http://schemas.openxmlformats.org/drawingml/2006/main">
          <a:schemeClr val="accent6">
            <a:lumMod val="7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nl-NL" b="1" dirty="0">
              <a:solidFill>
                <a:schemeClr val="tx1"/>
              </a:solidFill>
            </a:rPr>
            <a:t>?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96946843-D728-40C3-A235-5106A1741A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FFA6704-C5B9-427A-B786-BF9D9A6F1B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F977A63-D181-45E8-8E07-C5D4D546E91C}" type="datetime1">
              <a:rPr lang="nl-NL" smtClean="0"/>
              <a:t>7-6-2021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25E4186-AC94-42CF-A09B-E291117BAB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BE12EB-D4BD-49CA-9FC4-5C9A4F4F7E2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5371C06-22B2-4805-8A74-E63609FE61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66585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noProof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992DC-44A4-44F5-B58E-3CC4EE1EA82B}" type="datetime1">
              <a:rPr lang="nl-NL" smtClean="0"/>
              <a:pPr/>
              <a:t>7-6-2021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noProof="0"/>
              <a:t>Tekststijlen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noProof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A14970C-3301-4DD8-87C8-448E3F893981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3728392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B0F73-708C-4F36-8DC5-333343CDA3C1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188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2"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mathijs\Pictures\tekening verbeek clean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" r="7858"/>
          <a:stretch/>
        </p:blipFill>
        <p:spPr bwMode="auto">
          <a:xfrm>
            <a:off x="-1" y="1646802"/>
            <a:ext cx="12192001" cy="52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\\BIOSERVER\Share\FOTO'S, FILMS EN LEZINGEN Nieuw\LOGOS\BioVerbeek\Nieuw logo 2013\logogroteversi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40" y="-81390"/>
            <a:ext cx="1920213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52464" y="2849285"/>
            <a:ext cx="9889099" cy="666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8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5847" y="2095651"/>
            <a:ext cx="9772587" cy="642072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789087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216347" y="6520259"/>
            <a:ext cx="795669" cy="232264"/>
          </a:xfrm>
          <a:prstGeom prst="rect">
            <a:avLst/>
          </a:prstGeom>
        </p:spPr>
        <p:txBody>
          <a:bodyPr anchor="ctr"/>
          <a:lstStyle>
            <a:lvl1pPr algn="ctr">
              <a:defRPr sz="1440">
                <a:solidFill>
                  <a:srgbClr val="523628"/>
                </a:solidFill>
              </a:defRPr>
            </a:lvl1pPr>
          </a:lstStyle>
          <a:p>
            <a:fld id="{70C265FA-C4A1-426B-A6E3-70257FD84F3C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8" name="Tijdelijke aanduiding voor dianummer 4"/>
          <p:cNvSpPr txBox="1">
            <a:spLocks/>
          </p:cNvSpPr>
          <p:nvPr userDrawn="1"/>
        </p:nvSpPr>
        <p:spPr>
          <a:xfrm>
            <a:off x="11216347" y="6520259"/>
            <a:ext cx="795669" cy="232264"/>
          </a:xfrm>
          <a:prstGeom prst="rect">
            <a:avLst/>
          </a:prstGeom>
        </p:spPr>
        <p:txBody>
          <a:bodyPr anchor="ctr"/>
          <a:lstStyle>
            <a:defPPr>
              <a:defRPr lang="nl-NL"/>
            </a:defPPr>
            <a:lvl1pPr marL="0" algn="ctr" defTabSz="914400" rtl="0" eaLnBrk="1" latinLnBrk="0" hangingPunct="1">
              <a:defRPr sz="1200" kern="1200">
                <a:solidFill>
                  <a:srgbClr val="52362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C265FA-C4A1-426B-A6E3-70257FD84F3C}" type="slidenum">
              <a:rPr lang="nl-NL" sz="1440" smtClean="0"/>
              <a:pPr/>
              <a:t>‹Nr.›</a:t>
            </a:fld>
            <a:endParaRPr lang="nl-NL" sz="1440" dirty="0"/>
          </a:p>
        </p:txBody>
      </p:sp>
    </p:spTree>
    <p:extLst>
      <p:ext uri="{BB962C8B-B14F-4D97-AF65-F5344CB8AC3E}">
        <p14:creationId xmlns:p14="http://schemas.microsoft.com/office/powerpoint/2010/main" val="3016335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65FA-C4A1-426B-A6E3-70257FD84F3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45110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984373"/>
            <a:ext cx="7315200" cy="469375"/>
          </a:xfrm>
          <a:prstGeom prst="rect">
            <a:avLst/>
          </a:prstGeom>
          <a:solidFill>
            <a:schemeClr val="bg1"/>
          </a:solidFill>
          <a:ln w="12700">
            <a:solidFill>
              <a:srgbClr val="6DC6EB"/>
            </a:solidFill>
          </a:ln>
        </p:spPr>
        <p:txBody>
          <a:bodyPr anchor="b"/>
          <a:lstStyle>
            <a:lvl1pPr algn="ctr">
              <a:defRPr sz="2400" b="1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747871"/>
            <a:ext cx="7315200" cy="4150092"/>
          </a:xfrm>
          <a:prstGeom prst="rect">
            <a:avLst/>
          </a:prstGeom>
          <a:solidFill>
            <a:schemeClr val="bg1"/>
          </a:solidFill>
          <a:ln w="12700">
            <a:solidFill>
              <a:srgbClr val="6DC6EB"/>
            </a:solidFill>
          </a:ln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502831"/>
            <a:ext cx="7315200" cy="604867"/>
          </a:xfrm>
          <a:prstGeom prst="rect">
            <a:avLst/>
          </a:prstGeom>
          <a:solidFill>
            <a:schemeClr val="bg1"/>
          </a:solidFill>
          <a:ln w="12700">
            <a:solidFill>
              <a:srgbClr val="6DC6EB"/>
            </a:solidFill>
          </a:ln>
        </p:spPr>
        <p:txBody>
          <a:bodyPr/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216347" y="6520259"/>
            <a:ext cx="795669" cy="232264"/>
          </a:xfrm>
          <a:prstGeom prst="rect">
            <a:avLst/>
          </a:prstGeom>
        </p:spPr>
        <p:txBody>
          <a:bodyPr anchor="ctr"/>
          <a:lstStyle>
            <a:lvl1pPr algn="ctr">
              <a:defRPr sz="1440">
                <a:solidFill>
                  <a:srgbClr val="523628"/>
                </a:solidFill>
              </a:defRPr>
            </a:lvl1pPr>
          </a:lstStyle>
          <a:p>
            <a:fld id="{70C265FA-C4A1-426B-A6E3-70257FD84F3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04401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 userDrawn="1"/>
        </p:nvSpPr>
        <p:spPr>
          <a:xfrm>
            <a:off x="335360" y="231845"/>
            <a:ext cx="11521280" cy="6048672"/>
          </a:xfrm>
          <a:prstGeom prst="rect">
            <a:avLst/>
          </a:prstGeom>
          <a:solidFill>
            <a:schemeClr val="bg1"/>
          </a:solidFill>
          <a:ln w="12700">
            <a:solidFill>
              <a:srgbClr val="6DC6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16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65FA-C4A1-426B-A6E3-70257FD84F3C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ijdelijke aanduiding voor dianummer 5"/>
          <p:cNvSpPr txBox="1">
            <a:spLocks/>
          </p:cNvSpPr>
          <p:nvPr userDrawn="1"/>
        </p:nvSpPr>
        <p:spPr>
          <a:xfrm>
            <a:off x="11216347" y="6520259"/>
            <a:ext cx="795669" cy="232264"/>
          </a:xfrm>
          <a:prstGeom prst="rect">
            <a:avLst/>
          </a:prstGeom>
        </p:spPr>
        <p:txBody>
          <a:bodyPr anchor="ctr"/>
          <a:lstStyle>
            <a:defPPr>
              <a:defRPr lang="nl-NL"/>
            </a:defPPr>
            <a:lvl1pPr marL="0" algn="ctr" defTabSz="914400" rtl="0" eaLnBrk="1" latinLnBrk="0" hangingPunct="1">
              <a:defRPr sz="1200" kern="1200">
                <a:solidFill>
                  <a:srgbClr val="52362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C265FA-C4A1-426B-A6E3-70257FD84F3C}" type="slidenum">
              <a:rPr lang="nl-NL" sz="1440" smtClean="0"/>
              <a:pPr/>
              <a:t>‹Nr.›</a:t>
            </a:fld>
            <a:endParaRPr lang="nl-NL" sz="1440" dirty="0"/>
          </a:p>
        </p:txBody>
      </p:sp>
      <p:grpSp>
        <p:nvGrpSpPr>
          <p:cNvPr id="7" name="Groep 6"/>
          <p:cNvGrpSpPr/>
          <p:nvPr userDrawn="1"/>
        </p:nvGrpSpPr>
        <p:grpSpPr>
          <a:xfrm>
            <a:off x="0" y="5623562"/>
            <a:ext cx="12192000" cy="1234439"/>
            <a:chOff x="0" y="4614293"/>
            <a:chExt cx="9144000" cy="1028699"/>
          </a:xfrm>
        </p:grpSpPr>
        <p:cxnSp>
          <p:nvCxnSpPr>
            <p:cNvPr id="8" name="Rechte verbindingslijn 7"/>
            <p:cNvCxnSpPr/>
            <p:nvPr userDrawn="1"/>
          </p:nvCxnSpPr>
          <p:spPr>
            <a:xfrm flipH="1">
              <a:off x="0" y="5328243"/>
              <a:ext cx="4320000" cy="0"/>
            </a:xfrm>
            <a:prstGeom prst="line">
              <a:avLst/>
            </a:prstGeom>
            <a:ln w="12700">
              <a:solidFill>
                <a:srgbClr val="6DC6EB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Rechte verbindingslijn 8"/>
            <p:cNvCxnSpPr/>
            <p:nvPr userDrawn="1"/>
          </p:nvCxnSpPr>
          <p:spPr>
            <a:xfrm flipH="1">
              <a:off x="4824000" y="5328243"/>
              <a:ext cx="4320000" cy="0"/>
            </a:xfrm>
            <a:prstGeom prst="line">
              <a:avLst/>
            </a:prstGeom>
            <a:ln w="12700">
              <a:solidFill>
                <a:srgbClr val="6DC6EB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10" name="Afbeelding 9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125" b="56667" l="22917" r="75625">
                          <a14:foregroundMark x1="42500" y1="32292" x2="61875" y2="54583"/>
                          <a14:foregroundMark x1="60208" y1="31667" x2="36042" y2="56667"/>
                          <a14:foregroundMark x1="32917" y1="54167" x2="66667" y2="54375"/>
                          <a14:foregroundMark x1="54167" y1="51458" x2="44583" y2="50417"/>
                          <a14:foregroundMark x1="39167" y1="48333" x2="39167" y2="36875"/>
                          <a14:foregroundMark x1="42292" y1="35000" x2="42708" y2="47292"/>
                          <a14:foregroundMark x1="36458" y1="48750" x2="36667" y2="37292"/>
                          <a14:foregroundMark x1="37708" y1="35833" x2="49792" y2="26667"/>
                          <a14:foregroundMark x1="50000" y1="27500" x2="56250" y2="31458"/>
                          <a14:foregroundMark x1="53750" y1="32083" x2="50000" y2="36458"/>
                          <a14:foregroundMark x1="59375" y1="33958" x2="63542" y2="38542"/>
                          <a14:foregroundMark x1="62917" y1="37292" x2="60000" y2="50625"/>
                          <a14:foregroundMark x1="45625" y1="42500" x2="47083" y2="42917"/>
                          <a14:foregroundMark x1="31458" y1="53750" x2="32083" y2="53542"/>
                          <a14:foregroundMark x1="67708" y1="54375" x2="67292" y2="52917"/>
                          <a14:foregroundMark x1="36875" y1="54167" x2="30000" y2="53750"/>
                          <a14:foregroundMark x1="30417" y1="54583" x2="51875" y2="54583"/>
                          <a14:foregroundMark x1="30000" y1="52708" x2="30000" y2="53958"/>
                          <a14:foregroundMark x1="31042" y1="52708" x2="29792" y2="55208"/>
                          <a14:foregroundMark x1="67708" y1="52500" x2="67708" y2="54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5" t="18151" r="22920" b="47100"/>
            <a:stretch/>
          </p:blipFill>
          <p:spPr>
            <a:xfrm>
              <a:off x="3727451" y="4614293"/>
              <a:ext cx="1638300" cy="10286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1116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 userDrawn="1"/>
        </p:nvSpPr>
        <p:spPr>
          <a:xfrm>
            <a:off x="335360" y="226729"/>
            <a:ext cx="11521280" cy="6404545"/>
          </a:xfrm>
          <a:prstGeom prst="rect">
            <a:avLst/>
          </a:prstGeom>
          <a:solidFill>
            <a:schemeClr val="bg1"/>
          </a:solidFill>
          <a:ln w="12700">
            <a:solidFill>
              <a:srgbClr val="6DC6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160"/>
          </a:p>
        </p:txBody>
      </p:sp>
      <p:sp>
        <p:nvSpPr>
          <p:cNvPr id="11" name="Tijdelijke aanduiding voor dianummer 2"/>
          <p:cNvSpPr>
            <a:spLocks noGrp="1"/>
          </p:cNvSpPr>
          <p:nvPr>
            <p:ph type="sldNum" sz="quarter" idx="10"/>
          </p:nvPr>
        </p:nvSpPr>
        <p:spPr>
          <a:xfrm>
            <a:off x="11196568" y="6625737"/>
            <a:ext cx="660073" cy="232264"/>
          </a:xfrm>
        </p:spPr>
        <p:txBody>
          <a:bodyPr/>
          <a:lstStyle/>
          <a:p>
            <a:fld id="{70C265FA-C4A1-426B-A6E3-70257FD84F3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69303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IOSERVER\Share\FOTO'S, FILMS EN LEZINGEN Nieuw\WEBSITE (nieuw)\Website afbeeldingen\Onderzoek\Achtergrondfoto's\_25A9014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40" y="-4572"/>
            <a:ext cx="12216680" cy="686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2340" y="4401109"/>
            <a:ext cx="12216679" cy="1452162"/>
          </a:xfrm>
          <a:solidFill>
            <a:srgbClr val="F2F2F2">
              <a:alpha val="74902"/>
            </a:srgbClr>
          </a:solidFill>
        </p:spPr>
        <p:txBody>
          <a:bodyPr/>
          <a:lstStyle>
            <a:lvl1pPr algn="ctr">
              <a:defRPr>
                <a:solidFill>
                  <a:srgbClr val="523628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85805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65FA-C4A1-426B-A6E3-70257FD84F3C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431371" y="6520259"/>
            <a:ext cx="2844800" cy="232264"/>
          </a:xfrm>
          <a:prstGeom prst="rect">
            <a:avLst/>
          </a:prstGeom>
        </p:spPr>
        <p:txBody>
          <a:bodyPr/>
          <a:lstStyle/>
          <a:p>
            <a:fld id="{5C4E771D-C1A2-44D0-8B23-CA99D6B53B73}" type="datetime1">
              <a:rPr lang="nl-NL" smtClean="0"/>
              <a:t>7-6-2021</a:t>
            </a:fld>
            <a:endParaRPr lang="nl-NL" dirty="0"/>
          </a:p>
        </p:txBody>
      </p:sp>
      <p:pic>
        <p:nvPicPr>
          <p:cNvPr id="2050" name="Picture 2" descr="\\BIOSERVER\Share\FOTO'S, FILMS EN LEZINGEN Nieuw\PRODUCTEN KOMKOMMER\De planten\Het gewas\20130606 kk gewas\SAM_0140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/>
        </p:blipFill>
        <p:spPr bwMode="auto">
          <a:xfrm>
            <a:off x="-24000" y="-13500"/>
            <a:ext cx="12240000" cy="68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-24000" y="4995175"/>
            <a:ext cx="12240000" cy="1566174"/>
          </a:xfrm>
          <a:solidFill>
            <a:srgbClr val="F2F2F2">
              <a:alpha val="85098"/>
            </a:srgb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22322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BIOSERVER\Share\FOTO'S, FILMS EN LEZINGEN Nieuw\GEBOUWEN\TdW\TdW 2013 pictureworld\_MG_0003bio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3" b="2689"/>
          <a:stretch/>
        </p:blipFill>
        <p:spPr bwMode="auto">
          <a:xfrm>
            <a:off x="-63976" y="-27000"/>
            <a:ext cx="12319952" cy="69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-24000" y="145435"/>
            <a:ext cx="12239999" cy="1177331"/>
          </a:xfrm>
          <a:solidFill>
            <a:srgbClr val="F2F2F2">
              <a:alpha val="74902"/>
            </a:srgb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937896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BIOSERVER\Share\FOTO'S, FILMS EN LEZINGEN Nieuw\PRODUCTEN PAPRIKA\De planten\Het gewas\20080502  Paprika gewas LD080502-09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0" y="-27000"/>
            <a:ext cx="12288000" cy="69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 userDrawn="1"/>
        </p:nvSpPr>
        <p:spPr>
          <a:xfrm>
            <a:off x="-48000" y="6129300"/>
            <a:ext cx="12288000" cy="648072"/>
          </a:xfrm>
          <a:prstGeom prst="rect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16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-48000" y="6129301"/>
            <a:ext cx="9624387" cy="648071"/>
          </a:xfrm>
          <a:noFill/>
          <a:ln>
            <a:noFill/>
          </a:ln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pic>
        <p:nvPicPr>
          <p:cNvPr id="5" name="Picture 7" descr="\\BIOSERVER\Share\FOTO'S, FILMS EN LEZINGEN Nieuw\LOGOS\BioVerbeek\Nieuw logo 2013\logogroteversi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534" y="5319210"/>
            <a:ext cx="1920213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073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3429000"/>
            <a:ext cx="10363200" cy="95220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23392" y="4379506"/>
            <a:ext cx="10945216" cy="12097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pic>
        <p:nvPicPr>
          <p:cNvPr id="15" name="Picture 7" descr="\\BIOSERVER\Share\FOTO'S, FILMS EN LEZINGEN Nieuw\LOGOS\BioVerbeek\Nieuw logo 2013\logogroteversi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43" y="885394"/>
            <a:ext cx="3594315" cy="323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ep 17"/>
          <p:cNvGrpSpPr/>
          <p:nvPr userDrawn="1"/>
        </p:nvGrpSpPr>
        <p:grpSpPr>
          <a:xfrm>
            <a:off x="0" y="6161628"/>
            <a:ext cx="12192000" cy="637346"/>
            <a:chOff x="0" y="5062682"/>
            <a:chExt cx="9144000" cy="531122"/>
          </a:xfrm>
        </p:grpSpPr>
        <p:cxnSp>
          <p:nvCxnSpPr>
            <p:cNvPr id="19" name="Rechte verbindingslijn 18"/>
            <p:cNvCxnSpPr/>
            <p:nvPr userDrawn="1"/>
          </p:nvCxnSpPr>
          <p:spPr>
            <a:xfrm flipH="1">
              <a:off x="0" y="5328243"/>
              <a:ext cx="4320000" cy="0"/>
            </a:xfrm>
            <a:prstGeom prst="line">
              <a:avLst/>
            </a:prstGeom>
            <a:ln w="12700">
              <a:solidFill>
                <a:srgbClr val="6DC6EB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" name="Rechte verbindingslijn 19"/>
            <p:cNvCxnSpPr/>
            <p:nvPr userDrawn="1"/>
          </p:nvCxnSpPr>
          <p:spPr>
            <a:xfrm flipH="1">
              <a:off x="4824000" y="5328243"/>
              <a:ext cx="4320000" cy="0"/>
            </a:xfrm>
            <a:prstGeom prst="line">
              <a:avLst/>
            </a:prstGeom>
            <a:ln w="12700">
              <a:solidFill>
                <a:srgbClr val="6DC6EB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21" name="Afbeelding 20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5625" b="53125" l="43958" r="56042">
                          <a14:foregroundMark x1="46250" y1="37083" x2="47083" y2="38750"/>
                          <a14:foregroundMark x1="46667" y1="41667" x2="47500" y2="452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88" t="35441" r="43958" b="46618"/>
            <a:stretch/>
          </p:blipFill>
          <p:spPr>
            <a:xfrm>
              <a:off x="4400988" y="5062682"/>
              <a:ext cx="342024" cy="531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1818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itel 8"/>
          <p:cNvSpPr>
            <a:spLocks noGrp="1"/>
          </p:cNvSpPr>
          <p:nvPr>
            <p:ph type="title"/>
          </p:nvPr>
        </p:nvSpPr>
        <p:spPr>
          <a:xfrm>
            <a:off x="339649" y="145435"/>
            <a:ext cx="9772587" cy="642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8" name="Tijdelijke aanduiding voor tekst 9"/>
          <p:cNvSpPr>
            <a:spLocks noGrp="1"/>
          </p:cNvSpPr>
          <p:nvPr>
            <p:ph type="body" idx="1"/>
          </p:nvPr>
        </p:nvSpPr>
        <p:spPr>
          <a:xfrm>
            <a:off x="355861" y="1095942"/>
            <a:ext cx="10972800" cy="4979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362827" y="6599115"/>
            <a:ext cx="795669" cy="232264"/>
          </a:xfrm>
          <a:prstGeom prst="rect">
            <a:avLst/>
          </a:prstGeom>
        </p:spPr>
        <p:txBody>
          <a:bodyPr anchor="ctr"/>
          <a:lstStyle>
            <a:lvl1pPr algn="ctr">
              <a:defRPr sz="1440">
                <a:solidFill>
                  <a:srgbClr val="523628"/>
                </a:solidFill>
              </a:defRPr>
            </a:lvl1pPr>
          </a:lstStyle>
          <a:p>
            <a:fld id="{70C265FA-C4A1-426B-A6E3-70257FD84F3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44261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39649" y="1095941"/>
            <a:ext cx="5384800" cy="50981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84032" y="1095941"/>
            <a:ext cx="5384800" cy="50981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8" name="Tijdelijke aanduiding voor titel 8"/>
          <p:cNvSpPr>
            <a:spLocks noGrp="1"/>
          </p:cNvSpPr>
          <p:nvPr>
            <p:ph type="title"/>
          </p:nvPr>
        </p:nvSpPr>
        <p:spPr>
          <a:xfrm>
            <a:off x="339649" y="145435"/>
            <a:ext cx="9772587" cy="642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216347" y="6520259"/>
            <a:ext cx="795669" cy="232264"/>
          </a:xfrm>
          <a:prstGeom prst="rect">
            <a:avLst/>
          </a:prstGeom>
        </p:spPr>
        <p:txBody>
          <a:bodyPr anchor="ctr"/>
          <a:lstStyle>
            <a:lvl1pPr algn="ctr">
              <a:defRPr sz="1440">
                <a:solidFill>
                  <a:srgbClr val="523628"/>
                </a:solidFill>
              </a:defRPr>
            </a:lvl1pPr>
          </a:lstStyle>
          <a:p>
            <a:fld id="{70C265FA-C4A1-426B-A6E3-70257FD84F3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8376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35360" y="1095941"/>
            <a:ext cx="5386917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35360" y="1735703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6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384033" y="1095941"/>
            <a:ext cx="5389033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384033" y="1735703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6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titel 8"/>
          <p:cNvSpPr>
            <a:spLocks noGrp="1"/>
          </p:cNvSpPr>
          <p:nvPr>
            <p:ph type="title"/>
          </p:nvPr>
        </p:nvSpPr>
        <p:spPr>
          <a:xfrm>
            <a:off x="339649" y="145435"/>
            <a:ext cx="9772587" cy="642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10"/>
          </p:nvPr>
        </p:nvSpPr>
        <p:spPr>
          <a:xfrm>
            <a:off x="11216347" y="6520259"/>
            <a:ext cx="795669" cy="232264"/>
          </a:xfrm>
          <a:prstGeom prst="rect">
            <a:avLst/>
          </a:prstGeom>
        </p:spPr>
        <p:txBody>
          <a:bodyPr anchor="ctr"/>
          <a:lstStyle>
            <a:lvl1pPr algn="ctr">
              <a:defRPr sz="1440">
                <a:solidFill>
                  <a:srgbClr val="523628"/>
                </a:solidFill>
              </a:defRPr>
            </a:lvl1pPr>
          </a:lstStyle>
          <a:p>
            <a:fld id="{70C265FA-C4A1-426B-A6E3-70257FD84F3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779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itel 8"/>
          <p:cNvSpPr>
            <a:spLocks noGrp="1"/>
          </p:cNvSpPr>
          <p:nvPr>
            <p:ph type="title"/>
          </p:nvPr>
        </p:nvSpPr>
        <p:spPr>
          <a:xfrm>
            <a:off x="339649" y="145435"/>
            <a:ext cx="9772587" cy="642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216347" y="6520259"/>
            <a:ext cx="795669" cy="232264"/>
          </a:xfrm>
          <a:prstGeom prst="rect">
            <a:avLst/>
          </a:prstGeom>
        </p:spPr>
        <p:txBody>
          <a:bodyPr anchor="ctr"/>
          <a:lstStyle>
            <a:lvl1pPr algn="ctr">
              <a:defRPr sz="1440">
                <a:solidFill>
                  <a:srgbClr val="523628"/>
                </a:solidFill>
              </a:defRPr>
            </a:lvl1pPr>
          </a:lstStyle>
          <a:p>
            <a:fld id="{70C265FA-C4A1-426B-A6E3-70257FD84F3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7332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216347" y="6520259"/>
            <a:ext cx="795669" cy="232264"/>
          </a:xfrm>
          <a:prstGeom prst="rect">
            <a:avLst/>
          </a:prstGeom>
        </p:spPr>
        <p:txBody>
          <a:bodyPr anchor="ctr"/>
          <a:lstStyle>
            <a:lvl1pPr algn="ctr">
              <a:defRPr sz="1440">
                <a:solidFill>
                  <a:srgbClr val="523628"/>
                </a:solidFill>
              </a:defRPr>
            </a:lvl1pPr>
          </a:lstStyle>
          <a:p>
            <a:fld id="{70C265FA-C4A1-426B-A6E3-70257FD84F3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080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95733" y="1182350"/>
            <a:ext cx="7886667" cy="4943813"/>
          </a:xfrm>
          <a:prstGeom prst="rect">
            <a:avLst/>
          </a:prstGeom>
          <a:solidFill>
            <a:schemeClr val="bg1"/>
          </a:solidFill>
          <a:ln w="12700">
            <a:solidFill>
              <a:srgbClr val="6DC6EB"/>
            </a:solidFill>
          </a:ln>
        </p:spPr>
        <p:txBody>
          <a:bodyPr>
            <a:normAutofit/>
          </a:bodyPr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2" y="1787217"/>
            <a:ext cx="2894111" cy="4338946"/>
          </a:xfrm>
          <a:prstGeom prst="rect">
            <a:avLst/>
          </a:prstGeom>
          <a:solidFill>
            <a:schemeClr val="bg1"/>
          </a:solidFill>
          <a:ln w="12700">
            <a:solidFill>
              <a:srgbClr val="6DC6EB"/>
            </a:solidFill>
          </a:ln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8" name="Tijdelijke aanduiding voor titel 8"/>
          <p:cNvSpPr>
            <a:spLocks noGrp="1"/>
          </p:cNvSpPr>
          <p:nvPr>
            <p:ph type="title"/>
          </p:nvPr>
        </p:nvSpPr>
        <p:spPr>
          <a:xfrm>
            <a:off x="339649" y="145435"/>
            <a:ext cx="9772587" cy="642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216347" y="6520259"/>
            <a:ext cx="795669" cy="232264"/>
          </a:xfrm>
          <a:prstGeom prst="rect">
            <a:avLst/>
          </a:prstGeom>
        </p:spPr>
        <p:txBody>
          <a:bodyPr anchor="ctr"/>
          <a:lstStyle>
            <a:lvl1pPr algn="ctr">
              <a:defRPr sz="1440">
                <a:solidFill>
                  <a:srgbClr val="523628"/>
                </a:solidFill>
              </a:defRPr>
            </a:lvl1pPr>
          </a:lstStyle>
          <a:p>
            <a:fld id="{70C265FA-C4A1-426B-A6E3-70257FD84F3C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tekst 3"/>
          <p:cNvSpPr>
            <a:spLocks noGrp="1"/>
          </p:cNvSpPr>
          <p:nvPr>
            <p:ph type="body" sz="half" idx="11"/>
          </p:nvPr>
        </p:nvSpPr>
        <p:spPr>
          <a:xfrm>
            <a:off x="623393" y="1182350"/>
            <a:ext cx="2894111" cy="518458"/>
          </a:xfrm>
          <a:prstGeom prst="rect">
            <a:avLst/>
          </a:prstGeom>
          <a:solidFill>
            <a:schemeClr val="bg1"/>
          </a:solidFill>
          <a:ln w="12700">
            <a:solidFill>
              <a:srgbClr val="6DC6EB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634099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519936" y="1268760"/>
            <a:ext cx="6432715" cy="4718556"/>
          </a:xfrm>
          <a:prstGeom prst="rect">
            <a:avLst/>
          </a:prstGeom>
          <a:solidFill>
            <a:schemeClr val="bg1"/>
          </a:solidFill>
          <a:ln w="12700">
            <a:solidFill>
              <a:srgbClr val="6DC6EB"/>
            </a:solidFill>
          </a:ln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8" name="Tijdelijke aanduiding voor titel 8"/>
          <p:cNvSpPr>
            <a:spLocks noGrp="1"/>
          </p:cNvSpPr>
          <p:nvPr>
            <p:ph type="title"/>
          </p:nvPr>
        </p:nvSpPr>
        <p:spPr>
          <a:xfrm>
            <a:off x="339648" y="145435"/>
            <a:ext cx="11613003" cy="642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216347" y="6520259"/>
            <a:ext cx="795669" cy="232264"/>
          </a:xfrm>
          <a:prstGeom prst="rect">
            <a:avLst/>
          </a:prstGeom>
        </p:spPr>
        <p:txBody>
          <a:bodyPr anchor="ctr"/>
          <a:lstStyle>
            <a:lvl1pPr algn="ctr">
              <a:defRPr sz="1440">
                <a:solidFill>
                  <a:srgbClr val="523628"/>
                </a:solidFill>
              </a:defRPr>
            </a:lvl1pPr>
          </a:lstStyle>
          <a:p>
            <a:fld id="{70C265FA-C4A1-426B-A6E3-70257FD84F3C}" type="slidenum">
              <a:rPr lang="nl-NL" smtClean="0"/>
              <a:pPr/>
              <a:t>‹Nr.›</a:t>
            </a:fld>
            <a:endParaRPr lang="nl-NL" dirty="0"/>
          </a:p>
        </p:txBody>
      </p:sp>
      <p:cxnSp>
        <p:nvCxnSpPr>
          <p:cNvPr id="12" name="Rechte verbindingslijn 11"/>
          <p:cNvCxnSpPr/>
          <p:nvPr userDrawn="1"/>
        </p:nvCxnSpPr>
        <p:spPr>
          <a:xfrm flipH="1">
            <a:off x="0" y="663893"/>
            <a:ext cx="12288000" cy="0"/>
          </a:xfrm>
          <a:prstGeom prst="line">
            <a:avLst/>
          </a:prstGeom>
          <a:ln w="12700">
            <a:solidFill>
              <a:srgbClr val="6DC6EB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3" name="Groep 12"/>
          <p:cNvGrpSpPr/>
          <p:nvPr userDrawn="1"/>
        </p:nvGrpSpPr>
        <p:grpSpPr>
          <a:xfrm>
            <a:off x="0" y="6161628"/>
            <a:ext cx="12192000" cy="637346"/>
            <a:chOff x="0" y="5062682"/>
            <a:chExt cx="9144000" cy="531122"/>
          </a:xfrm>
        </p:grpSpPr>
        <p:cxnSp>
          <p:nvCxnSpPr>
            <p:cNvPr id="14" name="Rechte verbindingslijn 13"/>
            <p:cNvCxnSpPr/>
            <p:nvPr userDrawn="1"/>
          </p:nvCxnSpPr>
          <p:spPr>
            <a:xfrm flipH="1">
              <a:off x="0" y="5328243"/>
              <a:ext cx="4320000" cy="0"/>
            </a:xfrm>
            <a:prstGeom prst="line">
              <a:avLst/>
            </a:prstGeom>
            <a:ln w="12700">
              <a:solidFill>
                <a:srgbClr val="6DC6EB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Rechte verbindingslijn 14"/>
            <p:cNvCxnSpPr/>
            <p:nvPr userDrawn="1"/>
          </p:nvCxnSpPr>
          <p:spPr>
            <a:xfrm flipH="1">
              <a:off x="4824000" y="5328243"/>
              <a:ext cx="4320000" cy="0"/>
            </a:xfrm>
            <a:prstGeom prst="line">
              <a:avLst/>
            </a:prstGeom>
            <a:ln w="12700">
              <a:solidFill>
                <a:srgbClr val="6DC6EB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16" name="Afbeelding 15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5625" b="53125" l="43958" r="56042">
                          <a14:foregroundMark x1="46250" y1="37083" x2="47083" y2="38750"/>
                          <a14:foregroundMark x1="46667" y1="41667" x2="47500" y2="452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88" t="35441" r="43958" b="46618"/>
            <a:stretch/>
          </p:blipFill>
          <p:spPr>
            <a:xfrm>
              <a:off x="4400988" y="5062682"/>
              <a:ext cx="342024" cy="531122"/>
            </a:xfrm>
            <a:prstGeom prst="rect">
              <a:avLst/>
            </a:prstGeom>
          </p:spPr>
        </p:pic>
      </p:grpSp>
      <p:sp>
        <p:nvSpPr>
          <p:cNvPr id="17" name="Rechthoek 16"/>
          <p:cNvSpPr/>
          <p:nvPr userDrawn="1"/>
        </p:nvSpPr>
        <p:spPr>
          <a:xfrm>
            <a:off x="335360" y="1268760"/>
            <a:ext cx="4943656" cy="4700090"/>
          </a:xfrm>
          <a:prstGeom prst="rect">
            <a:avLst/>
          </a:prstGeom>
          <a:solidFill>
            <a:schemeClr val="bg1"/>
          </a:solidFill>
          <a:ln w="12700">
            <a:solidFill>
              <a:srgbClr val="6DC6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160"/>
          </a:p>
        </p:txBody>
      </p:sp>
    </p:spTree>
    <p:extLst>
      <p:ext uri="{BB962C8B-B14F-4D97-AF65-F5344CB8AC3E}">
        <p14:creationId xmlns:p14="http://schemas.microsoft.com/office/powerpoint/2010/main" val="1726042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\\BIOSERVER\Share\FOTO'S, FILMS EN LEZINGEN Nieuw\LOGOS\BioVerbeek\Nieuw logo 2013\logogroteversie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-254248"/>
            <a:ext cx="1920213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Rechte verbindingslijn 14"/>
          <p:cNvCxnSpPr/>
          <p:nvPr userDrawn="1"/>
        </p:nvCxnSpPr>
        <p:spPr>
          <a:xfrm flipH="1">
            <a:off x="0" y="663893"/>
            <a:ext cx="10848000" cy="0"/>
          </a:xfrm>
          <a:prstGeom prst="line">
            <a:avLst/>
          </a:prstGeom>
          <a:ln w="12700">
            <a:solidFill>
              <a:srgbClr val="6DC6EB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 userDrawn="1"/>
        </p:nvCxnSpPr>
        <p:spPr>
          <a:xfrm flipH="1">
            <a:off x="11328661" y="663893"/>
            <a:ext cx="864000" cy="0"/>
          </a:xfrm>
          <a:prstGeom prst="line">
            <a:avLst/>
          </a:prstGeom>
          <a:ln w="12700">
            <a:solidFill>
              <a:srgbClr val="6DC6EB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216347" y="6520259"/>
            <a:ext cx="795669" cy="232264"/>
          </a:xfrm>
          <a:prstGeom prst="rect">
            <a:avLst/>
          </a:prstGeom>
        </p:spPr>
        <p:txBody>
          <a:bodyPr anchor="ctr"/>
          <a:lstStyle>
            <a:lvl1pPr algn="ctr">
              <a:defRPr sz="1440">
                <a:solidFill>
                  <a:srgbClr val="523628"/>
                </a:solidFill>
              </a:defRPr>
            </a:lvl1pPr>
          </a:lstStyle>
          <a:p>
            <a:fld id="{70C265FA-C4A1-426B-A6E3-70257FD84F3C}" type="slidenum">
              <a:rPr lang="nl-NL" smtClean="0"/>
              <a:pPr/>
              <a:t>‹Nr.›</a:t>
            </a:fld>
            <a:endParaRPr lang="nl-NL" dirty="0"/>
          </a:p>
        </p:txBody>
      </p:sp>
      <p:grpSp>
        <p:nvGrpSpPr>
          <p:cNvPr id="8" name="Groep 7"/>
          <p:cNvGrpSpPr/>
          <p:nvPr userDrawn="1"/>
        </p:nvGrpSpPr>
        <p:grpSpPr>
          <a:xfrm>
            <a:off x="0" y="6161628"/>
            <a:ext cx="12192000" cy="637346"/>
            <a:chOff x="0" y="5062682"/>
            <a:chExt cx="9144000" cy="531122"/>
          </a:xfrm>
        </p:grpSpPr>
        <p:cxnSp>
          <p:nvCxnSpPr>
            <p:cNvPr id="20" name="Rechte verbindingslijn 19"/>
            <p:cNvCxnSpPr/>
            <p:nvPr userDrawn="1"/>
          </p:nvCxnSpPr>
          <p:spPr>
            <a:xfrm flipH="1">
              <a:off x="0" y="5328243"/>
              <a:ext cx="4320000" cy="0"/>
            </a:xfrm>
            <a:prstGeom prst="line">
              <a:avLst/>
            </a:prstGeom>
            <a:ln w="12700">
              <a:solidFill>
                <a:srgbClr val="6DC6EB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Rechte verbindingslijn 20"/>
            <p:cNvCxnSpPr/>
            <p:nvPr userDrawn="1"/>
          </p:nvCxnSpPr>
          <p:spPr>
            <a:xfrm flipH="1">
              <a:off x="4824000" y="5328243"/>
              <a:ext cx="4320000" cy="0"/>
            </a:xfrm>
            <a:prstGeom prst="line">
              <a:avLst/>
            </a:prstGeom>
            <a:ln w="12700">
              <a:solidFill>
                <a:srgbClr val="6DC6EB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7" name="Afbeelding 6"/>
            <p:cNvPicPr>
              <a:picLocks noChangeAspect="1"/>
            </p:cNvPicPr>
            <p:nvPr userDrawn="1"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35625" b="53125" l="43958" r="56042">
                          <a14:foregroundMark x1="46250" y1="37083" x2="47083" y2="38750"/>
                          <a14:foregroundMark x1="46667" y1="41667" x2="47500" y2="452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88" t="35441" r="43958" b="46618"/>
            <a:stretch/>
          </p:blipFill>
          <p:spPr>
            <a:xfrm>
              <a:off x="4400988" y="5062682"/>
              <a:ext cx="342024" cy="531122"/>
            </a:xfrm>
            <a:prstGeom prst="rect">
              <a:avLst/>
            </a:prstGeom>
          </p:spPr>
        </p:pic>
      </p:grpSp>
      <p:sp>
        <p:nvSpPr>
          <p:cNvPr id="9" name="Tijdelijke aanduiding voor titel 8"/>
          <p:cNvSpPr>
            <a:spLocks noGrp="1"/>
          </p:cNvSpPr>
          <p:nvPr>
            <p:ph type="title"/>
          </p:nvPr>
        </p:nvSpPr>
        <p:spPr>
          <a:xfrm>
            <a:off x="339649" y="145435"/>
            <a:ext cx="9772587" cy="642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idx="1"/>
          </p:nvPr>
        </p:nvSpPr>
        <p:spPr>
          <a:xfrm>
            <a:off x="355861" y="1095942"/>
            <a:ext cx="10972800" cy="4979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54046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</p:sldLayoutIdLst>
  <p:hf hdr="0" ftr="0" dt="0"/>
  <p:txStyles>
    <p:titleStyle>
      <a:lvl1pPr algn="l" defTabSz="1097280" rtl="0" eaLnBrk="1" latinLnBrk="0" hangingPunct="1">
        <a:spcBef>
          <a:spcPct val="0"/>
        </a:spcBef>
        <a:buNone/>
        <a:defRPr sz="3840" kern="1200">
          <a:solidFill>
            <a:srgbClr val="523628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Tx/>
        <a:buBlip>
          <a:blip r:embed="rId23"/>
        </a:buBlip>
        <a:defRPr sz="2880" kern="1200">
          <a:solidFill>
            <a:srgbClr val="523628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Tx/>
        <a:buBlip>
          <a:blip r:embed="rId24"/>
        </a:buBlip>
        <a:defRPr sz="2400" kern="1200">
          <a:solidFill>
            <a:srgbClr val="523628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Tx/>
        <a:buBlip>
          <a:blip r:embed="rId25"/>
        </a:buBlip>
        <a:defRPr sz="2160" kern="1200">
          <a:solidFill>
            <a:srgbClr val="523628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0" kern="1200">
          <a:solidFill>
            <a:srgbClr val="523628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920" kern="1200">
          <a:solidFill>
            <a:srgbClr val="523628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"/>
          </p:nvPr>
        </p:nvSpPr>
        <p:spPr>
          <a:xfrm>
            <a:off x="1556818" y="3342591"/>
            <a:ext cx="8900189" cy="1184582"/>
          </a:xfrm>
        </p:spPr>
        <p:txBody>
          <a:bodyPr>
            <a:noAutofit/>
          </a:bodyPr>
          <a:lstStyle/>
          <a:p>
            <a:r>
              <a:rPr lang="nl-NL" dirty="0"/>
              <a:t>Lokaal natuurlijke warmte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510055" y="2564904"/>
            <a:ext cx="9125128" cy="642072"/>
          </a:xfrm>
        </p:spPr>
        <p:txBody>
          <a:bodyPr>
            <a:noAutofit/>
          </a:bodyPr>
          <a:lstStyle/>
          <a:p>
            <a:r>
              <a:rPr lang="nl-NL" sz="6480" dirty="0">
                <a:latin typeface="+mn-lt"/>
              </a:rPr>
              <a:t>Biomeiler</a:t>
            </a:r>
          </a:p>
        </p:txBody>
      </p:sp>
    </p:spTree>
    <p:extLst>
      <p:ext uri="{BB962C8B-B14F-4D97-AF65-F5344CB8AC3E}">
        <p14:creationId xmlns:p14="http://schemas.microsoft.com/office/powerpoint/2010/main" val="2672357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0ABDF3-F0E3-4FF6-A4AC-01C80822C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Omgeving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7EC9ED-3659-4BEF-BDC0-0725F7AEE6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Provincie Limburg</a:t>
            </a:r>
          </a:p>
          <a:p>
            <a:endParaRPr lang="nl-NL" dirty="0"/>
          </a:p>
          <a:p>
            <a:r>
              <a:rPr lang="nl-NL" dirty="0"/>
              <a:t>Gemeente Venlo</a:t>
            </a:r>
          </a:p>
          <a:p>
            <a:endParaRPr lang="nl-NL" dirty="0"/>
          </a:p>
          <a:p>
            <a:r>
              <a:rPr lang="nl-NL" dirty="0"/>
              <a:t>Buurtbewoners</a:t>
            </a:r>
          </a:p>
          <a:p>
            <a:pPr lvl="1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8EF8F9B-4368-44F4-8D9E-7A3E9E958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265FA-C4A1-426B-A6E3-70257FD84F3C}" type="slidenum">
              <a:rPr lang="nl-NL" smtClean="0"/>
              <a:pPr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38634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81A833C7-E775-4956-978C-8D5164E27A2A}"/>
              </a:ext>
            </a:extLst>
          </p:cNvPr>
          <p:cNvSpPr/>
          <p:nvPr/>
        </p:nvSpPr>
        <p:spPr>
          <a:xfrm>
            <a:off x="2034749" y="2321005"/>
            <a:ext cx="7604045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6480" dirty="0"/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2959960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98495" y="4120277"/>
            <a:ext cx="10995011" cy="2333059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Visie: </a:t>
            </a:r>
            <a:r>
              <a:rPr lang="nl-NL" dirty="0"/>
              <a:t>BioVerbeek BV wil op een zo duurzaam mogelijke manier biologische groenten in kassen kweken waarmee een bijdrage wordt geleverd aan de gezondheid en vitaliteit van de mens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10866120" y="6520816"/>
            <a:ext cx="716280" cy="232410"/>
          </a:xfrm>
        </p:spPr>
        <p:txBody>
          <a:bodyPr/>
          <a:lstStyle/>
          <a:p>
            <a:fld id="{70C265FA-C4A1-426B-A6E3-70257FD84F3C}" type="slidenum">
              <a:rPr lang="nl-NL" smtClean="0"/>
              <a:pPr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74475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10866120" y="6598921"/>
            <a:ext cx="716280" cy="232410"/>
          </a:xfrm>
        </p:spPr>
        <p:txBody>
          <a:bodyPr/>
          <a:lstStyle/>
          <a:p>
            <a:pPr defTabSz="1097280"/>
            <a:fld id="{70C265FA-C4A1-426B-A6E3-70257FD84F3C}" type="slidenum">
              <a:rPr lang="nl-NL">
                <a:latin typeface="Calibri"/>
              </a:rPr>
              <a:pPr defTabSz="1097280"/>
              <a:t>3</a:t>
            </a:fld>
            <a:endParaRPr lang="nl-NL" dirty="0">
              <a:latin typeface="Calibri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EDA3DEB-12EF-415A-A540-529F1D3C7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279" y="-386787"/>
            <a:ext cx="12365373" cy="763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31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8A1D6C60-EE2D-4011-912E-A59BA1509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17" y="1095941"/>
            <a:ext cx="5149663" cy="5098166"/>
          </a:xfrm>
          <a:prstGeom prst="rect">
            <a:avLst/>
          </a:prstGeom>
          <a:noFill/>
        </p:spPr>
      </p:pic>
      <p:pic>
        <p:nvPicPr>
          <p:cNvPr id="3" name="Afbeelding 2" descr="Afbeelding met buiten, bloem, plant, gras&#10;&#10;Automatisch gegenereerde beschrijving">
            <a:extLst>
              <a:ext uri="{FF2B5EF4-FFF2-40B4-BE49-F238E27FC236}">
                <a16:creationId xmlns:a16="http://schemas.microsoft.com/office/drawing/2014/main" id="{E9BC8D2C-F35F-492E-9EF7-E1982B608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1625724"/>
            <a:ext cx="5384800" cy="4038600"/>
          </a:xfrm>
          <a:prstGeom prst="rect">
            <a:avLst/>
          </a:prstGeom>
          <a:noFill/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27E3BC3-477C-4D91-B214-1AEA4B74D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649" y="145435"/>
            <a:ext cx="9772587" cy="64207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NL" dirty="0"/>
              <a:t>4 principes van biologische landbouw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6F17880-F7E8-466E-9DFC-EF53E75B6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6347" y="6520259"/>
            <a:ext cx="795669" cy="23226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70C265FA-C4A1-426B-A6E3-70257FD84F3C}" type="slidenum">
              <a:rPr lang="nl-NL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nl-NL" sz="1000"/>
          </a:p>
        </p:txBody>
      </p:sp>
    </p:spTree>
    <p:extLst>
      <p:ext uri="{BB962C8B-B14F-4D97-AF65-F5344CB8AC3E}">
        <p14:creationId xmlns:p14="http://schemas.microsoft.com/office/powerpoint/2010/main" val="3753391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nl-NL" dirty="0">
              <a:sym typeface="Wingdings" panose="05000000000000000000" pitchFamily="2" charset="2"/>
            </a:endParaRPr>
          </a:p>
          <a:p>
            <a:endParaRPr lang="nl-NL" dirty="0">
              <a:sym typeface="Wingdings" panose="05000000000000000000" pitchFamily="2" charset="2"/>
            </a:endParaRPr>
          </a:p>
          <a:p>
            <a:endParaRPr lang="nl-NL" dirty="0"/>
          </a:p>
          <a:p>
            <a:endParaRPr lang="nl-NL" sz="2040" dirty="0"/>
          </a:p>
          <a:p>
            <a:endParaRPr lang="nl-NL" sz="2040" dirty="0"/>
          </a:p>
          <a:p>
            <a:pPr marL="0" indent="0">
              <a:buNone/>
            </a:pPr>
            <a:endParaRPr lang="nl-NL" sz="2040" dirty="0"/>
          </a:p>
          <a:p>
            <a:endParaRPr lang="nl-NL" sz="2040" dirty="0"/>
          </a:p>
          <a:p>
            <a:endParaRPr lang="nl-NL" sz="204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De oplossing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265FA-C4A1-426B-A6E3-70257FD84F3C}" type="slidenum">
              <a:rPr lang="nl-NL" smtClean="0"/>
              <a:pPr/>
              <a:t>5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49ED2B4-0EAE-425B-93B8-4DE347A56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283" y="953180"/>
            <a:ext cx="6503436" cy="4808879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E882FDC-49A3-46B7-9C5F-C9933C402ACC}"/>
              </a:ext>
            </a:extLst>
          </p:cNvPr>
          <p:cNvSpPr txBox="1">
            <a:spLocks/>
          </p:cNvSpPr>
          <p:nvPr/>
        </p:nvSpPr>
        <p:spPr>
          <a:xfrm>
            <a:off x="458885" y="6130194"/>
            <a:ext cx="6008668" cy="555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11480" indent="-411480" algn="l" defTabSz="109728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880" kern="1200">
                <a:solidFill>
                  <a:srgbClr val="523628"/>
                </a:solidFill>
                <a:latin typeface="+mn-lt"/>
                <a:ea typeface="+mn-ea"/>
                <a:cs typeface="+mn-cs"/>
              </a:defRPr>
            </a:lvl1pPr>
            <a:lvl2pPr marL="891540" indent="-342900" algn="l" defTabSz="109728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rgbClr val="523628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160" kern="1200">
                <a:solidFill>
                  <a:srgbClr val="523628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20" kern="1200">
                <a:solidFill>
                  <a:srgbClr val="523628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920" kern="1200">
                <a:solidFill>
                  <a:srgbClr val="523628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/>
              <a:t>Bron: DE BODEM BEREIKT?!, RLI 06-2020</a:t>
            </a:r>
          </a:p>
        </p:txBody>
      </p:sp>
    </p:spTree>
    <p:extLst>
      <p:ext uri="{BB962C8B-B14F-4D97-AF65-F5344CB8AC3E}">
        <p14:creationId xmlns:p14="http://schemas.microsoft.com/office/powerpoint/2010/main" val="773862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4295CD-B8B6-4A7D-96E5-E8D2334B1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Hoe doen we dit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CFC3D35-FF1B-4FD0-ACEA-60CEF1B09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9649" y="1129498"/>
            <a:ext cx="10972800" cy="4979278"/>
          </a:xfrm>
        </p:spPr>
        <p:txBody>
          <a:bodyPr>
            <a:normAutofit/>
          </a:bodyPr>
          <a:lstStyle/>
          <a:p>
            <a:r>
              <a:rPr lang="nl-NL" dirty="0"/>
              <a:t>Composteren eigen plantmateriaal (1.500 kg stikstof per jaar)</a:t>
            </a:r>
          </a:p>
          <a:p>
            <a:r>
              <a:rPr lang="nl-NL" dirty="0"/>
              <a:t>Voedselbos</a:t>
            </a:r>
          </a:p>
          <a:p>
            <a:r>
              <a:rPr lang="nl-NL" dirty="0"/>
              <a:t>Landschappelijke inpassing van het bedrijf</a:t>
            </a:r>
          </a:p>
          <a:p>
            <a:r>
              <a:rPr lang="nl-NL" dirty="0"/>
              <a:t>Kassen uitgerust met maximaal energiebesparende voorzieningen</a:t>
            </a:r>
          </a:p>
          <a:p>
            <a:r>
              <a:rPr lang="nl-NL" dirty="0"/>
              <a:t>Zonnepanelen op de loodsen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Toekomst:</a:t>
            </a:r>
          </a:p>
          <a:p>
            <a:r>
              <a:rPr lang="nl-NL" dirty="0"/>
              <a:t>Gaskraan dicht</a:t>
            </a:r>
          </a:p>
          <a:p>
            <a:endParaRPr lang="nl-NL" dirty="0"/>
          </a:p>
          <a:p>
            <a:pPr lvl="1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FCFE0B3-E418-4BDD-B7C4-855A02A182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265FA-C4A1-426B-A6E3-70257FD84F3C}" type="slidenum">
              <a:rPr lang="nl-NL" smtClean="0"/>
              <a:pPr/>
              <a:t>6</a:t>
            </a:fld>
            <a:endParaRPr lang="nl-NL" dirty="0"/>
          </a:p>
        </p:txBody>
      </p:sp>
      <p:pic>
        <p:nvPicPr>
          <p:cNvPr id="6" name="Afbeelding 5" descr="Afbeelding met gras, buiten, veld, bloem&#10;&#10;Automatisch gegenereerde beschrijving">
            <a:extLst>
              <a:ext uri="{FF2B5EF4-FFF2-40B4-BE49-F238E27FC236}">
                <a16:creationId xmlns:a16="http://schemas.microsoft.com/office/drawing/2014/main" id="{5D2A570B-3BCE-4CA9-826E-419F4CA8A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375" y="4004591"/>
            <a:ext cx="3057719" cy="244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65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B2BC0-07D8-46F2-BCBE-B7AA71B54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706" y="120019"/>
            <a:ext cx="8795328" cy="642072"/>
          </a:xfrm>
        </p:spPr>
        <p:txBody>
          <a:bodyPr>
            <a:noAutofit/>
          </a:bodyPr>
          <a:lstStyle/>
          <a:p>
            <a:r>
              <a:rPr lang="nl-NL" sz="3240" dirty="0"/>
              <a:t>Biomeiler. Hoe? Wat? Waarom?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AFA870-79A9-4B1C-BD5A-48287E453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97280"/>
            <a:fld id="{70C265FA-C4A1-426B-A6E3-70257FD84F3C}" type="slidenum">
              <a:rPr lang="nl-NL">
                <a:latin typeface="Calibri"/>
              </a:rPr>
              <a:pPr defTabSz="1097280"/>
              <a:t>7</a:t>
            </a:fld>
            <a:endParaRPr lang="nl-NL" dirty="0">
              <a:latin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942224-0A5D-49CF-94F0-2E1AB8425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9874" y="1095942"/>
            <a:ext cx="6008668" cy="4314258"/>
          </a:xfrm>
        </p:spPr>
        <p:txBody>
          <a:bodyPr>
            <a:normAutofit/>
          </a:bodyPr>
          <a:lstStyle/>
          <a:p>
            <a:r>
              <a:rPr lang="nl-NL" sz="2400" dirty="0"/>
              <a:t>Warmtevraag is leidend bij het proces</a:t>
            </a:r>
          </a:p>
          <a:p>
            <a:r>
              <a:rPr lang="nl-NL" sz="2400" dirty="0"/>
              <a:t>Composteren = slim omgaan met alles wat leeft</a:t>
            </a:r>
          </a:p>
          <a:p>
            <a:r>
              <a:rPr lang="nl-NL" sz="2400" dirty="0"/>
              <a:t>Eindproduct compost</a:t>
            </a:r>
          </a:p>
          <a:p>
            <a:pPr lvl="1"/>
            <a:r>
              <a:rPr lang="nl-NL" sz="2160" dirty="0"/>
              <a:t>Opgewaardeerde biomassa:</a:t>
            </a:r>
          </a:p>
          <a:p>
            <a:pPr lvl="2"/>
            <a:r>
              <a:rPr lang="nl-NL" sz="1920" dirty="0"/>
              <a:t>Verrijkt de bodem</a:t>
            </a:r>
          </a:p>
          <a:p>
            <a:pPr lvl="2"/>
            <a:r>
              <a:rPr lang="nl-NL" sz="1920" dirty="0"/>
              <a:t>Bindt Co2 in de bodem</a:t>
            </a:r>
          </a:p>
          <a:p>
            <a:r>
              <a:rPr lang="nl-NL" sz="2400" dirty="0"/>
              <a:t>Kringlooplandbouw</a:t>
            </a:r>
          </a:p>
          <a:p>
            <a:r>
              <a:rPr lang="nl-NL" sz="2400" dirty="0"/>
              <a:t>Samenwerkingen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8199336-0FA5-406B-8118-400A49518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17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omeiler-beperkt (proces)">
            <a:hlinkClick r:id="" action="ppaction://media"/>
            <a:extLst>
              <a:ext uri="{FF2B5EF4-FFF2-40B4-BE49-F238E27FC236}">
                <a16:creationId xmlns:a16="http://schemas.microsoft.com/office/drawing/2014/main" id="{1D46D70E-0065-46AE-B437-16D9604A6E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5378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6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3A861F-B61F-4678-8D00-363D2AFB9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Stikstof-reductie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72A7DDF-D348-4620-89CB-BE4EE1769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265FA-C4A1-426B-A6E3-70257FD84F3C}" type="slidenum">
              <a:rPr lang="nl-NL" smtClean="0"/>
              <a:pPr/>
              <a:t>9</a:t>
            </a:fld>
            <a:endParaRPr lang="nl-NL" dirty="0"/>
          </a:p>
        </p:txBody>
      </p:sp>
      <p:graphicFrame>
        <p:nvGraphicFramePr>
          <p:cNvPr id="16" name="Tijdelijke aanduiding voor inhoud 15">
            <a:extLst>
              <a:ext uri="{FF2B5EF4-FFF2-40B4-BE49-F238E27FC236}">
                <a16:creationId xmlns:a16="http://schemas.microsoft.com/office/drawing/2014/main" id="{6C6E0789-BFB4-41EB-A6F8-0B420BA2204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25256397"/>
              </p:ext>
            </p:extLst>
          </p:nvPr>
        </p:nvGraphicFramePr>
        <p:xfrm>
          <a:off x="6383338" y="1095374"/>
          <a:ext cx="5384800" cy="5257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iek 6">
            <a:extLst>
              <a:ext uri="{FF2B5EF4-FFF2-40B4-BE49-F238E27FC236}">
                <a16:creationId xmlns:a16="http://schemas.microsoft.com/office/drawing/2014/main" id="{ADE2E417-4E8D-46D1-AC83-141ECFFB4C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6811922"/>
              </p:ext>
            </p:extLst>
          </p:nvPr>
        </p:nvGraphicFramePr>
        <p:xfrm>
          <a:off x="423862" y="1095375"/>
          <a:ext cx="5384800" cy="5257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13148732"/>
      </p:ext>
    </p:extLst>
  </p:cSld>
  <p:clrMapOvr>
    <a:masterClrMapping/>
  </p:clrMapOvr>
</p:sld>
</file>

<file path=ppt/theme/theme1.xml><?xml version="1.0" encoding="utf-8"?>
<a:theme xmlns:a="http://schemas.openxmlformats.org/drawingml/2006/main" name="2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EC926F-FDE5-4562-99B8-30912DF116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8A1B1B-EE41-4773-851F-0027C8214331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fb0879af-3eba-417a-a55a-ffe6dcd6ca77"/>
    <ds:schemaRef ds:uri="http://purl.org/dc/terms/"/>
    <ds:schemaRef ds:uri="http://schemas.microsoft.com/sharepoint/v3"/>
    <ds:schemaRef ds:uri="http://schemas.microsoft.com/office/infopath/2007/PartnerControls"/>
    <ds:schemaRef ds:uri="6dc4bcd6-49db-4c07-9060-8acfc67cef9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0269403-FA3E-40CD-898C-286105FEE5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</Words>
  <Application>Microsoft Office PowerPoint</Application>
  <PresentationFormat>Breitbild</PresentationFormat>
  <Paragraphs>50</Paragraphs>
  <Slides>11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Calibri</vt:lpstr>
      <vt:lpstr>Segoe UI</vt:lpstr>
      <vt:lpstr>Wingdings</vt:lpstr>
      <vt:lpstr>2_Kantoorthema</vt:lpstr>
      <vt:lpstr>Biomeiler</vt:lpstr>
      <vt:lpstr>Visie: BioVerbeek BV wil op een zo duurzaam mogelijke manier biologische groenten in kassen kweken waarmee een bijdrage wordt geleverd aan de gezondheid en vitaliteit van de mens</vt:lpstr>
      <vt:lpstr>PowerPoint-Präsentation</vt:lpstr>
      <vt:lpstr>4 principes van biologische landbouw</vt:lpstr>
      <vt:lpstr>De oplossing</vt:lpstr>
      <vt:lpstr>Hoe doen we dit</vt:lpstr>
      <vt:lpstr>Biomeiler. Hoe? Wat? Waarom?</vt:lpstr>
      <vt:lpstr>PowerPoint-Präsentation</vt:lpstr>
      <vt:lpstr>Stikstof-reductie</vt:lpstr>
      <vt:lpstr>Omgeving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2020-06-30T07:26:47Z</dcterms:created>
  <dcterms:modified xsi:type="dcterms:W3CDTF">2021-06-07T15:05:03Z</dcterms:modified>
</cp:coreProperties>
</file>